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0"/>
  </p:notesMasterIdLst>
  <p:sldIdLst>
    <p:sldId id="261" r:id="rId5"/>
    <p:sldId id="263" r:id="rId6"/>
    <p:sldId id="264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5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0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 and very high present an elevated risk that will require strong corrective measures.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560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Quid Pro Quo attacks: these offer a benefit in exchange for information (Typically used in the form of a service).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315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Training programs should cover known scams (phishing, whaling, and so on). Policies should be put in place to mitigate possibilities of tailgating, and other such mentioned attacks.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314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Examples of </a:t>
            </a:r>
            <a:r>
              <a:rPr lang="en-US" dirty="0" err="1"/>
              <a:t>Unpatachale</a:t>
            </a:r>
            <a:r>
              <a:rPr lang="en-US" dirty="0"/>
              <a:t> software include Microsoft’s Windows XP on which Microsoft ended support for on April 8, 2014.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683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34% of weekly costs increase for patching reported from 2018 to 2019 (</a:t>
            </a:r>
            <a:r>
              <a:rPr lang="en-US" dirty="0" err="1"/>
              <a:t>Truta</a:t>
            </a:r>
            <a:r>
              <a:rPr lang="en-US" dirty="0"/>
              <a:t>, 2019)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085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July 2015, a misconfigured router caused United Airlines to ground more then 90 aircraft at United States airports for over 2 hours causing widespread disruption to flights and negative publicity (DiPietro, 2016).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96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Paige A. Thomson allegedly managed to access 100 million credit card applications (including 140,000 Social Security Numbers); projected cost of the breach is believed to be between $100-150 million (Siegel, 2019)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443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269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tc.gov/enforcement/cases-proceedings/refunds/equifax-data-breach-settlement" TargetMode="External"/><Relationship Id="rId3" Type="http://schemas.openxmlformats.org/officeDocument/2006/relationships/image" Target="../media/image1.jpeg"/><Relationship Id="rId7" Type="http://schemas.openxmlformats.org/officeDocument/2006/relationships/hyperlink" Target="https://www.compuquip.com/blog/top-5-cybersecurity-threats-and-vulnerabilitie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nfosecurity-magazine.com/opinions/to-err-is-human-to-automate-divine/" TargetMode="External"/><Relationship Id="rId5" Type="http://schemas.openxmlformats.org/officeDocument/2006/relationships/image" Target="../media/image3.jpeg"/><Relationship Id="rId10" Type="http://schemas.openxmlformats.org/officeDocument/2006/relationships/hyperlink" Target="https://www.gartner.com/en/documents/3215918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www.grcelearning.com/blog/5-ways-to-mitigate-social-engineering-attacks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paloaltonetworks.com/2016/02/securing-the-unpatchable-how-to-prevent-security-breaches-when-you-cannot-patch/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support.microsoft.com/en-us/help/14223/windows-xp-end-of-suppor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gitalguardian.com/blog/what-nist-sp-800-53-definition-and-tips-nist-sp-800-53-compliance" TargetMode="External"/><Relationship Id="rId5" Type="http://schemas.openxmlformats.org/officeDocument/2006/relationships/hyperlink" Target="https://www.all-about-security.de/fileadmin/micropages/Fachartikel_28/2019_Cost_of_a_Data_Breach_Report_final.pdf" TargetMode="External"/><Relationship Id="rId4" Type="http://schemas.openxmlformats.org/officeDocument/2006/relationships/image" Target="../media/image3.jpeg"/><Relationship Id="rId9" Type="http://schemas.openxmlformats.org/officeDocument/2006/relationships/hyperlink" Target="https://nvlpubs.nist.gov/nistpubs/Legacy/SP/nistspecialpublication800-30r1.pdf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securityboulevard.com/2019/10/60-of-breaches-in-2019-involved-unpatched-vulnerabilities/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ucop.edu/information-technology-services/initiatives/resources-and-tools/sp800-30.pdf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hwack.solarwinds.com/t5/Geek-Speak-Blogs/Mitigating-the-Risks-of-Unpatched-Applications/ba-p/441578" TargetMode="External"/><Relationship Id="rId5" Type="http://schemas.openxmlformats.org/officeDocument/2006/relationships/hyperlink" Target="https://www.washingtonpost.com/technology/2019/07/30/capital-one-looked-cloud-security-its-own-firewall-couldnt-stop-hacker/" TargetMode="External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arkreading.com/operations/5-most-common-firewall-configuration-mistakes-/a/d-id/1322225" TargetMode="External"/><Relationship Id="rId5" Type="http://schemas.openxmlformats.org/officeDocument/2006/relationships/hyperlink" Target="https://www.techrepublic.com/article/how-firewall-automation-can-help-prevent-breaches-caused-by-wrong-configurations/" TargetMode="Externa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Assessment Report (SAR)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Shane Ẽire Byrne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August 3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2020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CYB407 </a:t>
            </a:r>
          </a:p>
        </p:txBody>
      </p:sp>
      <p:pic>
        <p:nvPicPr>
          <p:cNvPr id="6" name="Picture 5" descr="Blue digital binary data on a screen">
            <a:extLst>
              <a:ext uri="{FF2B5EF4-FFF2-40B4-BE49-F238E27FC236}">
                <a16:creationId xmlns:a16="http://schemas.microsoft.com/office/drawing/2014/main" id="{32DC8AAD-7525-410C-A926-AB298FC4CE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57718"/>
            <a:ext cx="12192000" cy="220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895351" y="9525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1061" y="618518"/>
            <a:ext cx="9246350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8813" y="2249487"/>
            <a:ext cx="9118598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discussed, prior, adequate training of personnel can drastically lessen the chances of successful Social Engineering attacks which in turn can be potential detrimental to any organization.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procedures should be established in order to ensure personnel are adhering to anti-social engineering policies.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vulnerabilities should be appropriately assessed,  and their risk level should be accurately predicted; policies should be put in place to determine the level of acceptable risk.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can help in discovering unapplied patches, especially to vendor-based software applications.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Firewall misconfigurations can potentially invite large vulnerabilities within an organizations systems; exploitation of said vulnerabilities can be costly to an organization.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of firewall configurations can help to eliminate human error as an attack vector.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581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413" y="618518"/>
            <a:ext cx="8889998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Questions?</a:t>
            </a:r>
          </a:p>
        </p:txBody>
      </p:sp>
      <p:pic>
        <p:nvPicPr>
          <p:cNvPr id="6" name="Content Placeholder 5" descr="Many question marks on black background">
            <a:extLst>
              <a:ext uri="{FF2B5EF4-FFF2-40B4-BE49-F238E27FC236}">
                <a16:creationId xmlns:a16="http://schemas.microsoft.com/office/drawing/2014/main" id="{1BFD864C-DC5C-486D-90CE-AB268EC859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052638" y="2384689"/>
            <a:ext cx="9124950" cy="3541712"/>
          </a:xfrm>
        </p:spPr>
      </p:pic>
    </p:spTree>
    <p:extLst>
      <p:ext uri="{BB962C8B-B14F-4D97-AF65-F5344CB8AC3E}">
        <p14:creationId xmlns:p14="http://schemas.microsoft.com/office/powerpoint/2010/main" val="3618874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32506" y="-78814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2664" y="-2500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8763" y="2249487"/>
            <a:ext cx="9518648" cy="3541714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Bissom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 (November 5, 2019) 5 Social Engineering Attacks to Watch Out For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Retrieved from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https://www.tripwire.com/state-of-security/security-awareness/5-social-engineering-attacks-to-watch-out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-for/#:~:text=Social%20engineering%20is%20a%20term,quid%20pro%20quo%20and%20tailgating.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DiPietro, J. (14 April 2016) To Err Is Human; To Automate, Devine Retrieved from </a:t>
            </a:r>
            <a:r>
              <a:rPr lang="en-US" dirty="0">
                <a:hlinkClick r:id="rId6"/>
              </a:rPr>
              <a:t>https://www.infosecurity-magazine.com/opinions/to-err-is-human-to-automate-divine/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Dosal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(February 14, 2020) Top 9 Cybersecurity Threats and Vulnerabilities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Retrieved from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https://www.compuquip.com/blog/top-5-cybersecurity-threats-and-vulnerabilities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Federal Trade Commission (January 2020)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Equiffax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Breach Settlement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Retrieved from </a:t>
            </a:r>
            <a:r>
              <a:rPr lang="en-US" dirty="0">
                <a:hlinkClick r:id="rId8"/>
              </a:rPr>
              <a:t>https://www.ftc.gov/enforcement/cases-proceedings/refunds/equifax-data-breach-settlement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Ford, N. (31 August 2018) 5 ways to mitigate social engineering attacks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Retrieved from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https://www.grcelearning.com/blog/5-ways-to-mitigate-social-engineering-attacks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A., Kaur, R., (18 February 2016) One Brand of Firewall Is a Best Practice for Most Enterprises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Retrieved from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10"/>
              </a:rPr>
              <a:t>https://www.gartner.com/en/documents/3215918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10360" y="-1904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2664" y="-2500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8763" y="2249487"/>
            <a:ext cx="9518648" cy="3541714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IBM Security (2019) Cost of a Data Breach Report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Retrieved from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https://www.all-about-security.de/fileadmin/micropages/Fachartikel_28/2019_Cost_of_a_Data_Breach_Report_final.pdf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Lord, N. (Tuesday September 11, 2018) What is NIST SP800-53? Definition and Tips for NIST SP800-50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Compliance Retrieved from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https://digitalguardian.com/blog/what-nist-sp-800-53-definition-and-tips-nist-sp-800-53-compliance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Microsoft (January 6, 2020) Windows XP Support has ended Retrieved from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https://support.microsoft.com/en-us/help/</a:t>
            </a:r>
            <a:r>
              <a:rPr lang="en-US" dirty="0">
                <a:hlinkClick r:id="rId7"/>
              </a:rPr>
              <a:t>14223/windows-xp-end-of-support</a:t>
            </a:r>
            <a:endParaRPr lang="en-US" u="sng" dirty="0"/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Moshiri, M. (February 9, 2016) Securing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Unpatchable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How to Prevent Security Breaches When You Cannon Patch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Retrieved from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https://blog.paloaltonetworks.com/2016/02/securing-the-unpatchable-how-to-prevent-security-breaches-when-you-cannot-patch/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National Institute of Standards and Technology (NIST) (September 2012) Guide for Conducting Risk Assessments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Retrieved from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https://nvlpubs.nist.gov/nistpubs/Legacy/SP/nistspecialpublication800-30r1.pdf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Rogers, B. E., Dunkerley, D.  (2015). CRISC Certified in Risk and Information Systems Control All-in-One Exam Guide.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[[VitalSource Bookshelf version]].  Retrieved from vbk://1260118088 is </a:t>
            </a:r>
          </a:p>
        </p:txBody>
      </p:sp>
    </p:spTree>
    <p:extLst>
      <p:ext uri="{BB962C8B-B14F-4D97-AF65-F5344CB8AC3E}">
        <p14:creationId xmlns:p14="http://schemas.microsoft.com/office/powerpoint/2010/main" val="1968543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10360" y="-1904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2664" y="-2500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8763" y="2249487"/>
            <a:ext cx="9518648" cy="354171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Siegel, R. (July 30, 2019) Capital One Looked to the cloud for security. But its own firewall couldn’t stop a hacker Retrieved from </a:t>
            </a:r>
            <a:r>
              <a:rPr lang="en-US" dirty="0">
                <a:hlinkClick r:id="rId5"/>
              </a:rPr>
              <a:t>https://www.washingtonpost.com/technology/2019/07/30/capital-one-looked-cloud-security-its-own-firewall-couldnt-stop-hacker/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SolarWinds (08-23-2013) Mitigating The Risks Of Unpatched Applications!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Retrieved from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https://thwack.solarwinds.com/t5/Geek-Speak-Blogs/Mitigating-the-Risks-of-Unpatched-Applications/ba-p/441578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Stonebumer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G., Goguen, A.,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Feringa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(July 2002) NIST Special Publication 800-30: Risk Management Guide for Information Technology Systems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Retrieved from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https://www.ucop.edu/information-technology-services/initiatives/resources-and-tools/sp800-30.pdf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StorageCraft Technology Corporation (January 17, 2020) Is Unpatched Software a Security Risk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Retrieved from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https://blog.storagecraft.com/unpatched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-software/#:~:text=Unpatched%20software%20means%20there%20are,for%20and%20perform%20regular%20updates.</a:t>
            </a: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F. (October 31, 2019) 60% of Breaches in 2019 Involved Unpatched Vulnerabilities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Retrived from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https://securityboulevard.com/2019/10/60-of-breaches-in-2019-involved-unpatched-vulnerabilities/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584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10360" y="-1904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2664" y="-2500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8763" y="2249487"/>
            <a:ext cx="9518648" cy="354171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Whitney, L. (November 12, 2019) How firewall automation can help prevent breaches caused by wrong configurations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Retrieved from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https://www.techrepublic.com/article/how-firewall-automation-can-help-prevent-breaches-caused-by-wrong-configurations/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Wickert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Kyle (09/17/2015) 5 Most Common Firewall Configuration Mistakes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Retrieved from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https://www.darkreading.com/operations/5-most-common-firewall-configuration-mistakes-/a/d-id/1322225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751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32506" y="-9515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0775" y="618518"/>
            <a:ext cx="8656635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Assessment Report (SAR)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9313" y="2249487"/>
            <a:ext cx="8928098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Provision of a discipline and structured approach for the documentation of finding of the assessor and the recommendations for correcting any vulnerabilities within the context of security controls. 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document shall cover three vulnerabilities. 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document will also provide a likelihood and impact of said vulnerabilities.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 for mitigation actions and an explanation of risk tolerance, and risk acceptance for the organization.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risk level matrix will be provided to define what each risk level is, as well as how to numerically determine the appropriate level of risk.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97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10360" y="9525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374" y="115849"/>
            <a:ext cx="8970959" cy="1006462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Level Matrix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0B24D329-3EE0-4E61-89C1-CB9D652B68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838581"/>
              </p:ext>
            </p:extLst>
          </p:nvPr>
        </p:nvGraphicFramePr>
        <p:xfrm>
          <a:off x="2999539" y="780323"/>
          <a:ext cx="6796772" cy="365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796772">
                  <a:extLst>
                    <a:ext uri="{9D8B030D-6E8A-4147-A177-3AD203B41FA5}">
                      <a16:colId xmlns:a16="http://schemas.microsoft.com/office/drawing/2014/main" val="3889800159"/>
                    </a:ext>
                  </a:extLst>
                </a:gridCol>
              </a:tblGrid>
              <a:tr h="32623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81814"/>
                  </a:ext>
                </a:extLst>
              </a:tr>
            </a:tbl>
          </a:graphicData>
        </a:graphic>
      </p:graphicFrame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B1FB0297-97C2-4089-ADD3-1C1420C294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579967"/>
              </p:ext>
            </p:extLst>
          </p:nvPr>
        </p:nvGraphicFramePr>
        <p:xfrm>
          <a:off x="1669002" y="1169855"/>
          <a:ext cx="8127309" cy="4937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53974">
                  <a:extLst>
                    <a:ext uri="{9D8B030D-6E8A-4147-A177-3AD203B41FA5}">
                      <a16:colId xmlns:a16="http://schemas.microsoft.com/office/drawing/2014/main" val="123439331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9678633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176219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88174887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219389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31479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Threat Likelihood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 (&gt;100)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472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 (&lt;10)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 (&lt;10&gt;50)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 (&lt;50&gt;100)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(100)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 (&lt;100)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374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 (&lt;10)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 (&lt;10&gt;50)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 (&lt;50&gt;100)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(100)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 (&lt;100)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745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 (&lt;10)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 (&lt;10&gt;50)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 (&lt;50&gt;100)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(100)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 (&lt;100)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000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 (&lt;10)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 (&lt;10&gt;50)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 (&lt;50&gt;100)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(100)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 (&lt;100)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291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 (&lt;10)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 (&lt;10&gt;50)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 (&lt;50&gt;100)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(100)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 (&lt;100)</a:t>
                      </a:r>
                    </a:p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1277385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9EE8392-248B-4545-8D69-91F08839C7AC}"/>
              </a:ext>
            </a:extLst>
          </p:cNvPr>
          <p:cNvSpPr txBox="1"/>
          <p:nvPr/>
        </p:nvSpPr>
        <p:spPr>
          <a:xfrm>
            <a:off x="2185988" y="6165447"/>
            <a:ext cx="7178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probability assigned for each threat likelihood level is 1.0 for High, 0.5 for medium, and 0.1 for low.</a:t>
            </a:r>
          </a:p>
        </p:txBody>
      </p:sp>
    </p:spTree>
    <p:extLst>
      <p:ext uri="{BB962C8B-B14F-4D97-AF65-F5344CB8AC3E}">
        <p14:creationId xmlns:p14="http://schemas.microsoft.com/office/powerpoint/2010/main" val="2261715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10360" y="24841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363" y="618518"/>
            <a:ext cx="9671047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9238" y="2249487"/>
            <a:ext cx="9528173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deception to manipulate individuals into divulging confidential or personal information that may be used in fraudulent purposes.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social engineering attacks one can expect: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1.) Phishing/Whaling: obtaining personal or confidential information using misleading links and other means of attack through e-mail; Play victim into a sense of urgency or fear if they do not act on the e-mail fast.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2.)Pretexting: Fabricated scenarios established to steal victim's personal information; can be established to commit identify theft or plan more elaborate attacks.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3.)Baiting: Promise of rewards or the possibility for malicious actions used to entice victims.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4.) Tailgating: Following authorized personnel into restricted areas under false pretenses (i.e. a delivery man).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9313" y="618518"/>
            <a:ext cx="8928098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 Attacks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7888" y="2249487"/>
            <a:ext cx="8899523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 itself can vary depending on the degree of infiltration. (low to very high).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Mitigation of such issues are better personnel training, establishment of security policies, email virus detection tools.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Mitigation also includes appropriate blind testing of personnel.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safeguards such as firewalls, anti-malware, whitelisting, and spam filters should be employed within organization cyber assets. 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Patching of system assets; replacing unpatachable software assets.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Personnel education and establishment of a security culture.</a:t>
            </a:r>
          </a:p>
        </p:txBody>
      </p:sp>
    </p:spTree>
    <p:extLst>
      <p:ext uri="{BB962C8B-B14F-4D97-AF65-F5344CB8AC3E}">
        <p14:creationId xmlns:p14="http://schemas.microsoft.com/office/powerpoint/2010/main" val="307638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1" y="618518"/>
            <a:ext cx="8913809" cy="147857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Unpatched Software/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Unpatchable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7888" y="2249487"/>
            <a:ext cx="8899523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Known vulnerabilities within programs or code that an organization is aware of and will not or is incapable of fixing; In the case of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unpatchable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software, the vendor of it no longer offers support for the software.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Likelihood of unpatched software is medium; this is dependent on the budgeting of the organizations resources and the original vendor of the software in use. In house software solutions would themselves have to be patched inhouse; external solutions rely on external vendors. 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risk level could be high to very high; this depends on what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vulnerabilies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nonpatched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unpatchable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software poses. 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63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413" y="618518"/>
            <a:ext cx="8889998" cy="147857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Unpatched Software/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Unpatchable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software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6285" y="2249487"/>
            <a:ext cx="9351126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Mitigation of unpatched software can be addressed with the use of auditing tools that help in the identification of missed patched and vulnerable systems.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Systemic updates can help to alleviate application vulnerabilities. 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Mr.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Truta’s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article “60% of Breaches in 20019 Involved Unpatched Vulnerabilities” Equifax had a major breach in 2017 that had an available patch for it; this cost $425 million in damages to 147 million people (Federal Trade Commission, 2020).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cost of a data breach in 2019 according to IBM security was $8.`9 million (IBM Security, 2019)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163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199" y="618518"/>
            <a:ext cx="9066211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Firewall Misconfiguration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249487"/>
            <a:ext cx="9218611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such inherit flaw in the governing rules established for a firewall to enforce and execute upon; as a firewall addressed system traffic any such fly can hinder its ability to analyze and filter packets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appropiatly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well as applications.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 a very low to medium likelihood of occurrence as it is presumed a trained individual will be establishing the firewalls rules of governance. 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 to the organization can be medium to very high depending on the depravity of the rule causing the misconfiguration.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also carry with it a very high risk level, depending on the vulnerability it produces.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Research done by Adam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Hils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Rajpret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Kaur suggest that 99% of firewall breaches in 2020 will be caused by simple firewall misconfiguration, not flaws 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Hils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Kaur, 2016)</a:t>
            </a:r>
          </a:p>
        </p:txBody>
      </p:sp>
    </p:spTree>
    <p:extLst>
      <p:ext uri="{BB962C8B-B14F-4D97-AF65-F5344CB8AC3E}">
        <p14:creationId xmlns:p14="http://schemas.microsoft.com/office/powerpoint/2010/main" val="3691366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3589" y="618518"/>
            <a:ext cx="9013822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Firewall Misconfiguration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8813" y="2249487"/>
            <a:ext cx="9118598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Mitigation of this can be fixed with firewall configuration guidelines.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firewall configuration systems eliminates human error from the instance further lowering the possibility of misconfiguration overall.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Firewall configuration automation helps to alleviate friction between DevOps and SecOps and helps to improve an organizations security agility overall.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2019, Paige A. Thomson goes on trial for allegedly accessing Capital Ones data through a firewall misconfiguration.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2834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528</TotalTime>
  <Words>2007</Words>
  <Application>Microsoft Office PowerPoint</Application>
  <PresentationFormat>Widescreen</PresentationFormat>
  <Paragraphs>154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Times New Roman</vt:lpstr>
      <vt:lpstr>Tw Cen MT</vt:lpstr>
      <vt:lpstr>Wingdings</vt:lpstr>
      <vt:lpstr>Circuit</vt:lpstr>
      <vt:lpstr>Security Assessment Report (SAR)</vt:lpstr>
      <vt:lpstr>Security Assessment Report (SAR)</vt:lpstr>
      <vt:lpstr>Risk Level Matrix</vt:lpstr>
      <vt:lpstr>Social Engineering Attacks</vt:lpstr>
      <vt:lpstr>Social Engineering Attacks (continued)</vt:lpstr>
      <vt:lpstr>Unpatched Software/Unpatchable software</vt:lpstr>
      <vt:lpstr>Unpatched Software/Unpatchable software (Continued)</vt:lpstr>
      <vt:lpstr>Firewall Misconfiguration</vt:lpstr>
      <vt:lpstr>Firewall Misconfiguration (Continued)</vt:lpstr>
      <vt:lpstr>Summation</vt:lpstr>
      <vt:lpstr>Questions?</vt:lpstr>
      <vt:lpstr>References </vt:lpstr>
      <vt:lpstr>References (Continued)</vt:lpstr>
      <vt:lpstr>References (Continued)</vt:lpstr>
      <vt:lpstr>References (Continued)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Assessment Report (SAR)</dc:title>
  <dc:creator>shane byrne</dc:creator>
  <cp:lastModifiedBy>shane byrne</cp:lastModifiedBy>
  <cp:revision>28</cp:revision>
  <dcterms:created xsi:type="dcterms:W3CDTF">2020-07-30T17:44:39Z</dcterms:created>
  <dcterms:modified xsi:type="dcterms:W3CDTF">2020-08-03T20:55:36Z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